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09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16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12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4260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5447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4266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38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794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900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32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01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559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78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30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36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278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37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30000">
              <a:schemeClr val="tx2">
                <a:lumMod val="1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D59ED-ADF0-4EF4-9A88-7C0A84ACC560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C31CA-25FE-4786-9BF8-92FF31DCD91C}" type="slidenum">
              <a:rPr lang="es-ES" smtClean="0"/>
              <a:t>‹Nº›</a:t>
            </a:fld>
            <a:endParaRPr lang="es-ES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24C6D9E7-0A4E-4A6D-AED8-31967E3CFF3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941" y="272693"/>
            <a:ext cx="1268515" cy="6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05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oordinacioncivitas@gmail.com" TargetMode="External"/><Relationship Id="rId2" Type="http://schemas.openxmlformats.org/officeDocument/2006/relationships/hyperlink" Target="mailto:dptopsicologia@asociacioncivitas.e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04C4C-70D9-4122-BA98-AB2174D6D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058" y="1827081"/>
            <a:ext cx="9587884" cy="2387600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/>
              <a:t>Baremación del </a:t>
            </a:r>
            <a:br>
              <a:rPr lang="es-ES" sz="7200" b="1" dirty="0"/>
            </a:br>
            <a:r>
              <a:rPr lang="es-ES" sz="7200" b="1" dirty="0"/>
              <a:t>Test CIVITAS - UB</a:t>
            </a:r>
          </a:p>
        </p:txBody>
      </p:sp>
      <p:pic>
        <p:nvPicPr>
          <p:cNvPr id="1026" name="Picture 2" descr="escribir en la ilustración de icono de vector de dibujos animados de papel.  educación objeto icono concepto aislado premium vector. estilo de dibujos  animados plana 6620998 Vector en Vecteezy">
            <a:extLst>
              <a:ext uri="{FF2B5EF4-FFF2-40B4-BE49-F238E27FC236}">
                <a16:creationId xmlns:a16="http://schemas.microsoft.com/office/drawing/2014/main" id="{8E2081AA-C2B4-46E2-A820-0F627167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BCBE2"/>
              </a:clrFrom>
              <a:clrTo>
                <a:srgbClr val="EBCB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357" y="369099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204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7F846-CF66-4C10-B888-0D40B7E2E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778" y="76200"/>
            <a:ext cx="3158444" cy="1478570"/>
          </a:xfrm>
        </p:spPr>
        <p:txBody>
          <a:bodyPr>
            <a:normAutofit/>
          </a:bodyPr>
          <a:lstStyle/>
          <a:p>
            <a:r>
              <a:rPr lang="es-ES" sz="4400" b="1" dirty="0"/>
              <a:t>Contacto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7ADB48-6103-46FF-84AB-C1E6B3EE8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518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dirty="0"/>
              <a:t>Nos gustaría saber si contamos con la colaboración de su organización y cuántas personas </a:t>
            </a:r>
            <a:r>
              <a:rPr lang="es-ES" dirty="0" err="1"/>
              <a:t>usuari@s</a:t>
            </a:r>
            <a:r>
              <a:rPr lang="es-ES" dirty="0"/>
              <a:t> serían aptas, y con las que pudiésemos contar para obtener los datos normativos. </a:t>
            </a:r>
          </a:p>
          <a:p>
            <a:pPr marL="0" indent="0" algn="just">
              <a:buNone/>
            </a:pPr>
            <a:r>
              <a:rPr lang="es-ES" dirty="0"/>
              <a:t>Puedes contactar con nosotros a través de las siguientes vías:</a:t>
            </a:r>
          </a:p>
          <a:p>
            <a:pPr marL="0" indent="0" algn="just">
              <a:buNone/>
            </a:pPr>
            <a:r>
              <a:rPr lang="es-E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dptopsicologia@asociacioncivitas.es</a:t>
            </a:r>
            <a:r>
              <a:rPr lang="es-ES" dirty="0"/>
              <a:t> </a:t>
            </a:r>
          </a:p>
          <a:p>
            <a:pPr marL="0" indent="0" algn="just">
              <a:buNone/>
            </a:pPr>
            <a:r>
              <a:rPr lang="es-E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coordinacioncivitas@gmail.com</a:t>
            </a:r>
            <a:endParaRPr lang="es-ES" dirty="0"/>
          </a:p>
          <a:p>
            <a:pPr marL="0" indent="0" algn="just">
              <a:buNone/>
            </a:pPr>
            <a:r>
              <a:rPr lang="es-ES" dirty="0"/>
              <a:t>Y en los siguientes números de teléfono:</a:t>
            </a:r>
          </a:p>
          <a:p>
            <a:pPr marL="0" indent="0" algn="just">
              <a:buNone/>
            </a:pPr>
            <a:r>
              <a:rPr lang="es-ES" dirty="0"/>
              <a:t>928350138 / 672326671 (José Guijarro) </a:t>
            </a:r>
          </a:p>
        </p:txBody>
      </p:sp>
    </p:spTree>
    <p:extLst>
      <p:ext uri="{BB962C8B-B14F-4D97-AF65-F5344CB8AC3E}">
        <p14:creationId xmlns:p14="http://schemas.microsoft.com/office/powerpoint/2010/main" val="2144047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3AEED-AF0E-416D-9CCC-8CE0549F1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314" y="0"/>
            <a:ext cx="6727372" cy="1478570"/>
          </a:xfrm>
        </p:spPr>
        <p:txBody>
          <a:bodyPr/>
          <a:lstStyle/>
          <a:p>
            <a:r>
              <a:rPr lang="es-ES" b="1" dirty="0"/>
              <a:t>Muestra del Test CIVITAS-UB</a:t>
            </a:r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CA7F3ABB-7C5C-464A-B9B0-EAE93B5804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571625"/>
            <a:ext cx="8186737" cy="4605338"/>
          </a:xfrm>
        </p:spPr>
      </p:pic>
    </p:spTree>
    <p:extLst>
      <p:ext uri="{BB962C8B-B14F-4D97-AF65-F5344CB8AC3E}">
        <p14:creationId xmlns:p14="http://schemas.microsoft.com/office/powerpoint/2010/main" val="14749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A8762A-92D6-4EAB-8537-D394311B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270" y="1231519"/>
            <a:ext cx="9905998" cy="2545824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/>
              <a:t>MUCHAS GRACIAS POR SU TIEMPO </a:t>
            </a:r>
            <a:br>
              <a:rPr lang="es-ES" sz="4400" b="1" dirty="0"/>
            </a:br>
            <a:r>
              <a:rPr lang="es-ES" sz="4400" b="1" dirty="0"/>
              <a:t>Y COLABORACIÓN </a:t>
            </a:r>
          </a:p>
        </p:txBody>
      </p:sp>
      <p:pic>
        <p:nvPicPr>
          <p:cNvPr id="2052" name="Picture 4" descr="Simplemente, muchas gracias | Imagenes para dar gracias, Imágenes de gracias,  Frases de dar gracias">
            <a:extLst>
              <a:ext uri="{FF2B5EF4-FFF2-40B4-BE49-F238E27FC236}">
                <a16:creationId xmlns:a16="http://schemas.microsoft.com/office/drawing/2014/main" id="{43D9AB9B-9F24-46C4-A285-999CE3BEA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CEBE9"/>
              </a:clrFrom>
              <a:clrTo>
                <a:srgbClr val="ECEBE9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931" y="4268518"/>
            <a:ext cx="4825432" cy="23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69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8AD04-4A6E-448D-A176-94D979661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098" y="0"/>
            <a:ext cx="5676638" cy="1478570"/>
          </a:xfrm>
        </p:spPr>
        <p:txBody>
          <a:bodyPr>
            <a:normAutofit/>
          </a:bodyPr>
          <a:lstStyle/>
          <a:p>
            <a:r>
              <a:rPr lang="es-ES" sz="4400" b="1" dirty="0"/>
              <a:t>¿Quiénes somos?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2F372D-D621-4FD7-ADAB-F69DF43EA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698" y="1518821"/>
            <a:ext cx="9993085" cy="4914636"/>
          </a:xfrm>
        </p:spPr>
        <p:txBody>
          <a:bodyPr>
            <a:noAutofit/>
          </a:bodyPr>
          <a:lstStyle/>
          <a:p>
            <a:pPr marL="541338" indent="-541338" algn="just">
              <a:buFont typeface="Wingdings" panose="05000000000000000000" pitchFamily="2" charset="2"/>
              <a:buChar char="Ø"/>
            </a:pPr>
            <a:r>
              <a:rPr lang="es-ES" dirty="0"/>
              <a:t>Somos la Asociación CIVITAS, formada por centros especializados en personas con discapacidad intelectual (PDI) que actualmente cuenta con 280 personas usuarias de edades comprendidas entre los 12 y 67 años.</a:t>
            </a:r>
          </a:p>
          <a:p>
            <a:pPr marL="541338" indent="-541338" algn="just">
              <a:buFont typeface="Wingdings" panose="05000000000000000000" pitchFamily="2" charset="2"/>
              <a:buChar char="Ø"/>
            </a:pPr>
            <a:r>
              <a:rPr lang="es-ES" dirty="0"/>
              <a:t>Estamos ubicados en la isla de Gran Canaria. </a:t>
            </a:r>
          </a:p>
          <a:p>
            <a:pPr marL="0" indent="0" algn="just">
              <a:buNone/>
            </a:pPr>
            <a:r>
              <a:rPr lang="es-ES" b="1" i="1" dirty="0"/>
              <a:t>               </a:t>
            </a:r>
            <a:r>
              <a:rPr lang="es-ES" sz="4000" b="1" i="1" dirty="0"/>
              <a:t>y……</a:t>
            </a:r>
          </a:p>
          <a:p>
            <a:pPr marL="0" indent="0" algn="just">
              <a:buNone/>
            </a:pPr>
            <a:r>
              <a:rPr lang="es-ES" dirty="0"/>
              <a:t>Desde el departamento de psicología e I+D de la Asociación se está creando un instrumento de </a:t>
            </a:r>
            <a:r>
              <a:rPr lang="es-ES" b="1" dirty="0"/>
              <a:t>autoevaluación de la salud mental </a:t>
            </a:r>
            <a:r>
              <a:rPr lang="es-ES" dirty="0"/>
              <a:t>en PDI, con el objetivo de poder detectar signos de depresión, ansiedad, TOC, ansiedad fóbica y conductas desafiantes en ésta población. </a:t>
            </a:r>
          </a:p>
        </p:txBody>
      </p:sp>
    </p:spTree>
    <p:extLst>
      <p:ext uri="{BB962C8B-B14F-4D97-AF65-F5344CB8AC3E}">
        <p14:creationId xmlns:p14="http://schemas.microsoft.com/office/powerpoint/2010/main" val="2534115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57D0B-2BE4-437B-B196-527F6286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089" y="414600"/>
            <a:ext cx="6543902" cy="1478570"/>
          </a:xfrm>
        </p:spPr>
        <p:txBody>
          <a:bodyPr>
            <a:normAutofit/>
          </a:bodyPr>
          <a:lstStyle/>
          <a:p>
            <a:r>
              <a:rPr lang="es-ES" sz="4400" b="1" dirty="0"/>
              <a:t>¿De dónde partimos?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D21A28-F309-4CC4-9527-D8F2178B2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/>
              <a:t>Después de trabajar 53 años con PDI, observamos que actualmente en España no se dispone de ningún test clínico que permita a las personas con D.I. cumplimentar por sí mismos y con criterio propio un cuestionario clínico. La mayoría están destinados a ser contestados por informadores fiables que conozcan a la persona con DI, suponiendo una inferencia de lo que puede sentir la persona, en lugar de ser la propia expresión que es lo que pretendemos captar en el </a:t>
            </a:r>
            <a:r>
              <a:rPr lang="es-ES" b="1" dirty="0"/>
              <a:t>Test CIVITAS – UB.</a:t>
            </a:r>
          </a:p>
        </p:txBody>
      </p:sp>
    </p:spTree>
    <p:extLst>
      <p:ext uri="{BB962C8B-B14F-4D97-AF65-F5344CB8AC3E}">
        <p14:creationId xmlns:p14="http://schemas.microsoft.com/office/powerpoint/2010/main" val="1023535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025ED-42C9-4898-9541-E5B09DC1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603" y="226633"/>
            <a:ext cx="4475616" cy="1478570"/>
          </a:xfrm>
        </p:spPr>
        <p:txBody>
          <a:bodyPr>
            <a:normAutofit/>
          </a:bodyPr>
          <a:lstStyle/>
          <a:p>
            <a:r>
              <a:rPr lang="es-ES" sz="4400" b="1" dirty="0"/>
              <a:t>Test CIVITAS - UB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C36501-0A2C-4F7B-B58F-C429967CB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9" y="1596346"/>
            <a:ext cx="10820400" cy="408599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s-ES" dirty="0"/>
              <a:t>Consta de 38 ítems clínicos y 8 de sinceridad que se encuentran al final del cuestionario.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/>
              <a:t>Los ítems han sido extraídos de diferentes escalas de valoración clínica, adaptando y simplificando en cada uno de ellos el lenguaje para facilitar la comprensión.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/>
              <a:t>Su administración es en soporte digital, tanto en Tablet como en ordenador.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/>
              <a:t>Así mismo, cada ítem consta de 3 opciones de respuestas, las cuales están apoyadas por ilustraciones que representan las posibles respuestas, haciendo más accesible su comprensión.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/>
              <a:t>Cada ítem es leído por una locución, para las personas que no tienen lectoescritura.</a:t>
            </a:r>
          </a:p>
        </p:txBody>
      </p:sp>
    </p:spTree>
    <p:extLst>
      <p:ext uri="{BB962C8B-B14F-4D97-AF65-F5344CB8AC3E}">
        <p14:creationId xmlns:p14="http://schemas.microsoft.com/office/powerpoint/2010/main" val="228940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0A05D-79C2-4C68-ABDF-D0DFCC9CC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086" y="455232"/>
            <a:ext cx="5617028" cy="1478570"/>
          </a:xfrm>
        </p:spPr>
        <p:txBody>
          <a:bodyPr>
            <a:normAutofit/>
          </a:bodyPr>
          <a:lstStyle/>
          <a:p>
            <a:r>
              <a:rPr lang="es-ES" sz="4400" b="1" dirty="0"/>
              <a:t>¿Quién nos avala?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9C1ACA-6B14-4B78-99EE-FB162D22F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390701"/>
            <a:ext cx="9905999" cy="2674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600" dirty="0"/>
              <a:t>El trabajo de investigación se está realizando conjuntamente con la Universidad de Barcelona (UB), quienes se están encargando de manera externa y objetiva de todos los análisis estadísticos para la validación del test.</a:t>
            </a:r>
          </a:p>
        </p:txBody>
      </p:sp>
    </p:spTree>
    <p:extLst>
      <p:ext uri="{BB962C8B-B14F-4D97-AF65-F5344CB8AC3E}">
        <p14:creationId xmlns:p14="http://schemas.microsoft.com/office/powerpoint/2010/main" val="2849134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75CB1-F1FA-46F8-BDA8-E841F7C1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10" y="179573"/>
            <a:ext cx="7924800" cy="1478570"/>
          </a:xfrm>
        </p:spPr>
        <p:txBody>
          <a:bodyPr>
            <a:normAutofit/>
          </a:bodyPr>
          <a:lstStyle/>
          <a:p>
            <a:r>
              <a:rPr lang="es-ES" sz="4400" b="1" dirty="0"/>
              <a:t>¿Dónde nos encontramos?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199D3B-D110-4D7A-93A3-EAA15E1A8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0" y="1440429"/>
            <a:ext cx="9905999" cy="354171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dirty="0"/>
              <a:t>Ya se han realizado las primeras fases de la validación, pasando por la valoración </a:t>
            </a:r>
            <a:r>
              <a:rPr lang="es-ES" dirty="0" err="1"/>
              <a:t>interjueces</a:t>
            </a:r>
            <a:r>
              <a:rPr lang="es-ES" dirty="0"/>
              <a:t>, donde expertos en el ámbito de la psicología clínica y la discapacidad intelectual examinaron y puntuaron cada uno de los ítems, según los criterios dados por la UB. Tras las correcciones oportunas se volvió a pasar por otra validación </a:t>
            </a:r>
            <a:r>
              <a:rPr lang="es-ES" dirty="0" err="1"/>
              <a:t>interjueces</a:t>
            </a:r>
            <a:r>
              <a:rPr lang="es-ES" dirty="0"/>
              <a:t>, diferentes al primer ensayo, obteniendo finalmente los ítems definitivos que han formado parte del cuestionario. </a:t>
            </a:r>
          </a:p>
          <a:p>
            <a:pPr marL="0" indent="0" algn="just">
              <a:buNone/>
            </a:pPr>
            <a:r>
              <a:rPr lang="es-ES" dirty="0"/>
              <a:t>En una segunda fase se administró a una muestra de 80 personas con DI, para poder obtener los primeros datos del estudio psicométrico, los cuales han sido muy alentadores, otorgando de una adecuada fiabilidad, validez y consistencia interna a los ítems.</a:t>
            </a:r>
          </a:p>
          <a:p>
            <a:pPr marL="0" indent="0" algn="just">
              <a:buNone/>
            </a:pPr>
            <a:r>
              <a:rPr lang="es-ES" b="1" dirty="0"/>
              <a:t>Y ahora………nos queda recoger los datos normativos para la baremación. </a:t>
            </a:r>
          </a:p>
        </p:txBody>
      </p:sp>
    </p:spTree>
    <p:extLst>
      <p:ext uri="{BB962C8B-B14F-4D97-AF65-F5344CB8AC3E}">
        <p14:creationId xmlns:p14="http://schemas.microsoft.com/office/powerpoint/2010/main" val="876782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B8E23-9063-4C71-BD1B-892C1FFC3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311" y="327514"/>
            <a:ext cx="7696199" cy="1478570"/>
          </a:xfrm>
        </p:spPr>
        <p:txBody>
          <a:bodyPr>
            <a:normAutofit/>
          </a:bodyPr>
          <a:lstStyle/>
          <a:p>
            <a:r>
              <a:rPr lang="es-ES" sz="4400" b="1" dirty="0"/>
              <a:t>¿Por qué te contactamos?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2B7D04-E983-4F7A-B40E-FFB93DF64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/>
              <a:t>Tras todo lo expuesto, </a:t>
            </a:r>
            <a:r>
              <a:rPr lang="es-ES" b="1" dirty="0"/>
              <a:t>solicitamos vuestra colaboración </a:t>
            </a:r>
            <a:r>
              <a:rPr lang="es-ES" dirty="0"/>
              <a:t>en el estudio facilitándonos el acceso a las personas usuarias de su centro, porque nos encontramos en la fase de obtención de los datos normativos, necesitando aproximadamente una </a:t>
            </a:r>
            <a:r>
              <a:rPr lang="es-ES" b="1" dirty="0"/>
              <a:t>muestra de 400 </a:t>
            </a:r>
            <a:r>
              <a:rPr lang="es-ES" dirty="0"/>
              <a:t>personas con DI de distintas zonas geográficas del país, para que los datos sean sólidos y representativos de la población.</a:t>
            </a:r>
          </a:p>
        </p:txBody>
      </p:sp>
    </p:spTree>
    <p:extLst>
      <p:ext uri="{BB962C8B-B14F-4D97-AF65-F5344CB8AC3E}">
        <p14:creationId xmlns:p14="http://schemas.microsoft.com/office/powerpoint/2010/main" val="3139238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4DEBF-A51E-41BB-B01A-52FAE6A7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691696"/>
            <a:ext cx="10078584" cy="1325563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/>
              <a:t>Te lo ponemos fácil… </a:t>
            </a:r>
            <a:br>
              <a:rPr lang="es-ES" sz="4400" b="1" dirty="0"/>
            </a:br>
            <a:r>
              <a:rPr lang="es-ES" sz="4400" b="1" dirty="0"/>
              <a:t>porque siempre estamos corriendo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A9BB38-31FB-4CA6-A160-6B0384D81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/>
              <a:t>Siendo conscientes del trabajo diario que existe en los centros de las personas con D.I., pretendemos que vuestra colaboración les suponga el menor esfuerzo y tiempo posible. Para ello, el equipo del departamento de psicología de la Asociación CIVITAS se desplazaría a vuestras instalaciones a administrar los cuestionarios. </a:t>
            </a:r>
          </a:p>
          <a:p>
            <a:pPr marL="0" indent="0" algn="just">
              <a:buNone/>
            </a:pPr>
            <a:r>
              <a:rPr lang="es-ES" dirty="0"/>
              <a:t>Desde los centros colaboradores, necesitaríamos disponer de las personas usuarias y un pequeño espacio donde poder administrar el cuestionario. </a:t>
            </a:r>
          </a:p>
          <a:p>
            <a:pPr marL="0" indent="0" algn="just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8608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50C9C-EAC6-46AB-AEBC-C41A5F02F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886" y="327514"/>
            <a:ext cx="6607628" cy="1478570"/>
          </a:xfrm>
        </p:spPr>
        <p:txBody>
          <a:bodyPr>
            <a:normAutofit/>
          </a:bodyPr>
          <a:lstStyle/>
          <a:p>
            <a:r>
              <a:rPr lang="es-ES" sz="4400" b="1" dirty="0"/>
              <a:t>El Perfil de la muestra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A3310B-0C7B-45BA-A9B4-20E4B97A0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02971"/>
            <a:ext cx="9905999" cy="391885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dirty="0"/>
              <a:t>A pesar que el Test CIVITAS-UB, está </a:t>
            </a:r>
            <a:r>
              <a:rPr lang="es-ES" sz="2600" dirty="0"/>
              <a:t>dirigido</a:t>
            </a:r>
            <a:r>
              <a:rPr lang="es-ES" dirty="0"/>
              <a:t> para personas con D.I., existen unos criterios mínimos para que los resultados del test sean fiables, siendo los siguientes: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/>
              <a:t>  Mayores de 18 años.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/>
              <a:t>  Comprensión verbal adecuada.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/>
              <a:t>  Cierta capacidad de introspección.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/>
              <a:t>  Cierto nivel de atención y concentración.</a:t>
            </a:r>
          </a:p>
          <a:p>
            <a:pPr marL="0" indent="0" algn="just">
              <a:buNone/>
            </a:pPr>
            <a:r>
              <a:rPr lang="es-ES" dirty="0"/>
              <a:t>El test tiene una duración aproximada de 20/30 minutos, dependiendo de la persona. Nosotros llevaríamos el material necesario. </a:t>
            </a:r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1772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226</TotalTime>
  <Words>811</Words>
  <Application>Microsoft Office PowerPoint</Application>
  <PresentationFormat>Panorámica</PresentationFormat>
  <Paragraphs>41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Tw Cen MT</vt:lpstr>
      <vt:lpstr>Wingdings</vt:lpstr>
      <vt:lpstr>Circuito</vt:lpstr>
      <vt:lpstr>Baremación del  Test CIVITAS - UB</vt:lpstr>
      <vt:lpstr>¿Quiénes somos?</vt:lpstr>
      <vt:lpstr>¿De dónde partimos?</vt:lpstr>
      <vt:lpstr>Test CIVITAS - UB</vt:lpstr>
      <vt:lpstr>¿Quién nos avala? </vt:lpstr>
      <vt:lpstr>¿Dónde nos encontramos?</vt:lpstr>
      <vt:lpstr>¿Por qué te contactamos?</vt:lpstr>
      <vt:lpstr>Te lo ponemos fácil…  porque siempre estamos corriendo</vt:lpstr>
      <vt:lpstr>El Perfil de la muestra</vt:lpstr>
      <vt:lpstr>Contacto</vt:lpstr>
      <vt:lpstr>Muestra del Test CIVITAS-UB</vt:lpstr>
      <vt:lpstr>MUCHAS GRACIAS POR SU TIEMPO  Y COLABORACIÓN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Baremación del  Test CIVITAS - UB</dc:title>
  <dc:creator>carmen hernandez santana</dc:creator>
  <cp:lastModifiedBy>carmen hernandez santana</cp:lastModifiedBy>
  <cp:revision>20</cp:revision>
  <dcterms:created xsi:type="dcterms:W3CDTF">2022-10-26T14:58:29Z</dcterms:created>
  <dcterms:modified xsi:type="dcterms:W3CDTF">2022-10-27T14:07:29Z</dcterms:modified>
</cp:coreProperties>
</file>